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75249A4-ECE7-4E5B-AADF-52C8386E557F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A10E714-BC49-4A17-8D88-C24D4C9C25A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F705DD-E37F-49C6-A0C4-6B63A2DCE1D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E23235D-C3F3-4453-A75A-1F67678B4F5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43D8D55-C7DE-4F25-8B4C-A1AF734C07C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BB949F4-8EC5-4970-9B6A-ECC1CB66C74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A64A22F-E5B0-42AA-B2B0-92187021921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E712AEC-5196-4A66-9321-562F4AC571D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9DA38A7-CC4C-453C-9232-9A40A14CE38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B40AA9-C132-4B87-8B76-EA821C6A310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77A4EB-8AFC-4FD7-BCD4-A2A39171DCA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E5E861C-AB56-467A-9ACC-51586E4976C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63DD16D-D4EE-4B49-94DE-A14D26D8DED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AC0B09-2FEC-4B59-8BDB-33284E78671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E0F5928-8B69-4D5D-855C-C87EA3DCB3E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b0c23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pt-BR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pt-BR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github.com/MatheusMadureiraa/caixeiro-viajante-java" TargetMode="External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77" name="Text 0"/>
          <p:cNvSpPr/>
          <p:nvPr/>
        </p:nvSpPr>
        <p:spPr>
          <a:xfrm>
            <a:off x="864000" y="1617120"/>
            <a:ext cx="7415640" cy="20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0" lang="en-US" sz="4300" spc="-1" strike="noStrike">
                <a:solidFill>
                  <a:srgbClr val="c6bfee"/>
                </a:solidFill>
                <a:latin typeface="Prompt"/>
                <a:ea typeface="Prompt Medium"/>
              </a:rPr>
              <a:t>Sistemas Distribuídos</a:t>
            </a:r>
            <a:r>
              <a:rPr b="0" lang="en-US" sz="4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: </a:t>
            </a:r>
            <a:r>
              <a:rPr b="1" lang="en-US" sz="4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Problema do Caixeiro Viajante</a:t>
            </a:r>
            <a:endParaRPr b="0" lang="pt-BR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"/>
          <p:cNvSpPr/>
          <p:nvPr/>
        </p:nvSpPr>
        <p:spPr>
          <a:xfrm>
            <a:off x="864360" y="3780000"/>
            <a:ext cx="741564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Esta apresentação explora a resolução do Problema do Caixeiro Viajante. Abordaremos soluções sequenciais, paralelas e distribuídas. Nosso objetivo é comparar o desempenho de cada abordagem.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8"/>
          <p:cNvSpPr/>
          <p:nvPr/>
        </p:nvSpPr>
        <p:spPr>
          <a:xfrm>
            <a:off x="864000" y="621720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0"/>
          <p:cNvSpPr/>
          <p:nvPr/>
        </p:nvSpPr>
        <p:spPr>
          <a:xfrm>
            <a:off x="663120" y="520920"/>
            <a:ext cx="699624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99"/>
              </a:lnSpc>
              <a:tabLst>
                <a:tab algn="l" pos="0"/>
              </a:tabLst>
            </a:pPr>
            <a:r>
              <a:rPr b="1" lang="en-US" sz="3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Tempos de Execução - 12 cidades</a:t>
            </a:r>
            <a:endParaRPr b="1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Image 0" descr="preencoded.png"/>
          <p:cNvPicPr/>
          <p:nvPr/>
        </p:nvPicPr>
        <p:blipFill>
          <a:blip r:embed="rId1"/>
          <a:stretch/>
        </p:blipFill>
        <p:spPr>
          <a:xfrm>
            <a:off x="720000" y="1144800"/>
            <a:ext cx="12420000" cy="695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 0"/>
          <p:cNvSpPr/>
          <p:nvPr/>
        </p:nvSpPr>
        <p:spPr>
          <a:xfrm>
            <a:off x="708840" y="561960"/>
            <a:ext cx="6236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750"/>
              </a:lnSpc>
              <a:tabLst>
                <a:tab algn="l" pos="0"/>
              </a:tabLst>
            </a:pPr>
            <a:r>
              <a:rPr b="1" lang="en-US" sz="34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Tempos de Execução - 13 cidades</a:t>
            </a:r>
            <a:endParaRPr b="1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Image 0" descr="preencoded.png"/>
          <p:cNvPicPr/>
          <p:nvPr/>
        </p:nvPicPr>
        <p:blipFill>
          <a:blip r:embed="rId1"/>
          <a:stretch/>
        </p:blipFill>
        <p:spPr>
          <a:xfrm>
            <a:off x="594720" y="1171800"/>
            <a:ext cx="12545280" cy="6928200"/>
          </a:xfrm>
          <a:prstGeom prst="rect">
            <a:avLst/>
          </a:prstGeom>
          <a:ln w="0">
            <a:noFill/>
          </a:ln>
        </p:spPr>
      </p:pic>
      <p:sp>
        <p:nvSpPr>
          <p:cNvPr id="144" name="Text 1"/>
          <p:cNvSpPr/>
          <p:nvPr/>
        </p:nvSpPr>
        <p:spPr>
          <a:xfrm>
            <a:off x="603720" y="9009360"/>
            <a:ext cx="1342260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dad8e9"/>
                </a:solidFill>
                <a:latin typeface="Mukta Light"/>
                <a:ea typeface="Mukta Light"/>
              </a:rPr>
              <a:t>O gráfico acima mostra a redução significativa do tempo de execução. As soluções paralelas e distribuídas superam a sequencial.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 0"/>
          <p:cNvSpPr/>
          <p:nvPr/>
        </p:nvSpPr>
        <p:spPr>
          <a:xfrm>
            <a:off x="611640" y="480600"/>
            <a:ext cx="873324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801"/>
              </a:lnSpc>
              <a:tabLst>
                <a:tab algn="l" pos="0"/>
              </a:tabLst>
            </a:pPr>
            <a:r>
              <a:rPr b="1" lang="en-US" sz="30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Comparação tempo de execução por cidades</a:t>
            </a:r>
            <a:endParaRPr b="1" lang="pt-BR" sz="3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Image 0" descr="preencoded.png"/>
          <p:cNvPicPr/>
          <p:nvPr/>
        </p:nvPicPr>
        <p:blipFill>
          <a:blip r:embed="rId1"/>
          <a:stretch/>
        </p:blipFill>
        <p:spPr>
          <a:xfrm>
            <a:off x="1260000" y="1080000"/>
            <a:ext cx="11808360" cy="708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 0"/>
          <p:cNvSpPr/>
          <p:nvPr/>
        </p:nvSpPr>
        <p:spPr>
          <a:xfrm>
            <a:off x="825120" y="842760"/>
            <a:ext cx="5238720" cy="65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51"/>
              </a:lnSpc>
              <a:tabLst>
                <a:tab algn="l" pos="0"/>
              </a:tabLst>
            </a:pPr>
            <a:r>
              <a:rPr b="1" lang="en-US" sz="41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Equipe</a:t>
            </a:r>
            <a:endParaRPr b="1" lang="pt-BR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Shape 1"/>
          <p:cNvSpPr/>
          <p:nvPr/>
        </p:nvSpPr>
        <p:spPr>
          <a:xfrm>
            <a:off x="825120" y="1969200"/>
            <a:ext cx="12979800" cy="5417640"/>
          </a:xfrm>
          <a:prstGeom prst="roundRect">
            <a:avLst>
              <a:gd name="adj" fmla="val 1828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Shape 2"/>
          <p:cNvSpPr/>
          <p:nvPr/>
        </p:nvSpPr>
        <p:spPr>
          <a:xfrm>
            <a:off x="832680" y="1976760"/>
            <a:ext cx="12964680" cy="6750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3"/>
          <p:cNvSpPr/>
          <p:nvPr/>
        </p:nvSpPr>
        <p:spPr>
          <a:xfrm>
            <a:off x="1068480" y="212580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Membro da Equipe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4"/>
          <p:cNvSpPr/>
          <p:nvPr/>
        </p:nvSpPr>
        <p:spPr>
          <a:xfrm>
            <a:off x="7554600" y="212580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1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Atividade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Shape 5"/>
          <p:cNvSpPr/>
          <p:nvPr/>
        </p:nvSpPr>
        <p:spPr>
          <a:xfrm>
            <a:off x="832680" y="2652120"/>
            <a:ext cx="12964680" cy="6750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Text 6"/>
          <p:cNvSpPr/>
          <p:nvPr/>
        </p:nvSpPr>
        <p:spPr>
          <a:xfrm>
            <a:off x="1068480" y="280116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Kauan Pedreira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7"/>
          <p:cNvSpPr/>
          <p:nvPr/>
        </p:nvSpPr>
        <p:spPr>
          <a:xfrm>
            <a:off x="7554600" y="280116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Desenvolvimento da solução sequencial.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Shape 8"/>
          <p:cNvSpPr/>
          <p:nvPr/>
        </p:nvSpPr>
        <p:spPr>
          <a:xfrm>
            <a:off x="832680" y="3327480"/>
            <a:ext cx="12964680" cy="6750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9"/>
          <p:cNvSpPr/>
          <p:nvPr/>
        </p:nvSpPr>
        <p:spPr>
          <a:xfrm>
            <a:off x="1068480" y="347652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Matheus Andrade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 10"/>
          <p:cNvSpPr/>
          <p:nvPr/>
        </p:nvSpPr>
        <p:spPr>
          <a:xfrm>
            <a:off x="7554600" y="347652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Desenvolvimento da solução sequencial.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Shape 11"/>
          <p:cNvSpPr/>
          <p:nvPr/>
        </p:nvSpPr>
        <p:spPr>
          <a:xfrm>
            <a:off x="832680" y="4002480"/>
            <a:ext cx="12964680" cy="6750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Text 12"/>
          <p:cNvSpPr/>
          <p:nvPr/>
        </p:nvSpPr>
        <p:spPr>
          <a:xfrm>
            <a:off x="1068480" y="415188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Luccas Maia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13"/>
          <p:cNvSpPr/>
          <p:nvPr/>
        </p:nvSpPr>
        <p:spPr>
          <a:xfrm>
            <a:off x="7554600" y="415188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Implementação da solução paralela.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Shape 14"/>
          <p:cNvSpPr/>
          <p:nvPr/>
        </p:nvSpPr>
        <p:spPr>
          <a:xfrm>
            <a:off x="832680" y="4677840"/>
            <a:ext cx="12964680" cy="6750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15"/>
          <p:cNvSpPr/>
          <p:nvPr/>
        </p:nvSpPr>
        <p:spPr>
          <a:xfrm>
            <a:off x="1068480" y="482688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Carlos Hereman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16"/>
          <p:cNvSpPr/>
          <p:nvPr/>
        </p:nvSpPr>
        <p:spPr>
          <a:xfrm>
            <a:off x="7554600" y="482688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Implementação da solução paralela e testes.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Shape 17"/>
          <p:cNvSpPr/>
          <p:nvPr/>
        </p:nvSpPr>
        <p:spPr>
          <a:xfrm>
            <a:off x="832680" y="5353200"/>
            <a:ext cx="12964680" cy="6750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 18"/>
          <p:cNvSpPr/>
          <p:nvPr/>
        </p:nvSpPr>
        <p:spPr>
          <a:xfrm>
            <a:off x="1068480" y="550224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Jeferson Rocha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9"/>
          <p:cNvSpPr/>
          <p:nvPr/>
        </p:nvSpPr>
        <p:spPr>
          <a:xfrm>
            <a:off x="7554600" y="550224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Desenvolvimento da solução distribuída (RMI).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Shape 20"/>
          <p:cNvSpPr/>
          <p:nvPr/>
        </p:nvSpPr>
        <p:spPr>
          <a:xfrm>
            <a:off x="832680" y="6028560"/>
            <a:ext cx="12964680" cy="6750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21"/>
          <p:cNvSpPr/>
          <p:nvPr/>
        </p:nvSpPr>
        <p:spPr>
          <a:xfrm>
            <a:off x="1068480" y="617760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Matheus Madureira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 22"/>
          <p:cNvSpPr/>
          <p:nvPr/>
        </p:nvSpPr>
        <p:spPr>
          <a:xfrm>
            <a:off x="7554600" y="617760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Desenvolvimento da solução distribuída (RMI) e testes.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Shape 23"/>
          <p:cNvSpPr/>
          <p:nvPr/>
        </p:nvSpPr>
        <p:spPr>
          <a:xfrm>
            <a:off x="832680" y="6703920"/>
            <a:ext cx="12964680" cy="6750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Text 24"/>
          <p:cNvSpPr/>
          <p:nvPr/>
        </p:nvSpPr>
        <p:spPr>
          <a:xfrm>
            <a:off x="1068480" y="685296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Thales Granja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 25"/>
          <p:cNvSpPr/>
          <p:nvPr/>
        </p:nvSpPr>
        <p:spPr>
          <a:xfrm>
            <a:off x="7554600" y="6852960"/>
            <a:ext cx="600696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Slides, gráficos, documentação e testes.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74" name="Text 0"/>
          <p:cNvSpPr/>
          <p:nvPr/>
        </p:nvSpPr>
        <p:spPr>
          <a:xfrm>
            <a:off x="812160" y="829800"/>
            <a:ext cx="5156640" cy="6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Conclusão</a:t>
            </a:r>
            <a:endParaRPr b="1" lang="pt-BR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Shape 1"/>
          <p:cNvSpPr/>
          <p:nvPr/>
        </p:nvSpPr>
        <p:spPr>
          <a:xfrm>
            <a:off x="812160" y="1822320"/>
            <a:ext cx="521640" cy="52164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Text 2"/>
          <p:cNvSpPr/>
          <p:nvPr/>
        </p:nvSpPr>
        <p:spPr>
          <a:xfrm>
            <a:off x="1566360" y="1901880"/>
            <a:ext cx="274248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ad8e9"/>
                </a:solidFill>
                <a:latin typeface="Prompt Medium"/>
                <a:ea typeface="Prompt Medium"/>
              </a:rPr>
              <a:t>Principais Conclusões</a:t>
            </a:r>
            <a:endParaRPr b="1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 3"/>
          <p:cNvSpPr/>
          <p:nvPr/>
        </p:nvSpPr>
        <p:spPr>
          <a:xfrm>
            <a:off x="1566360" y="2223720"/>
            <a:ext cx="676512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ad8e9"/>
                </a:solidFill>
                <a:latin typeface="Mukta Light"/>
                <a:ea typeface="Mukta Light"/>
              </a:rPr>
              <a:t>Soluções paralelas e distribuídas são superiores. Elas reduzem drasticamente o tempo de execução com muitas cidades.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Shape 4"/>
          <p:cNvSpPr/>
          <p:nvPr/>
        </p:nvSpPr>
        <p:spPr>
          <a:xfrm>
            <a:off x="812160" y="3570120"/>
            <a:ext cx="521640" cy="521640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Text 5"/>
          <p:cNvSpPr/>
          <p:nvPr/>
        </p:nvSpPr>
        <p:spPr>
          <a:xfrm>
            <a:off x="1566360" y="3649680"/>
            <a:ext cx="257796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ad8e9"/>
                </a:solidFill>
                <a:latin typeface="Prompt Medium"/>
                <a:ea typeface="Prompt Medium"/>
              </a:rPr>
              <a:t>Sugestões Futuras</a:t>
            </a:r>
            <a:endParaRPr b="1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6"/>
          <p:cNvSpPr/>
          <p:nvPr/>
        </p:nvSpPr>
        <p:spPr>
          <a:xfrm>
            <a:off x="1566360" y="3971520"/>
            <a:ext cx="6765120" cy="3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ad8e9"/>
                </a:solidFill>
                <a:latin typeface="Mukta Light"/>
                <a:ea typeface="Mukta Light"/>
              </a:rPr>
              <a:t>Testar em clusters maiores. Adicionar tolerância a falhas.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7"/>
          <p:cNvSpPr/>
          <p:nvPr/>
        </p:nvSpPr>
        <p:spPr>
          <a:xfrm>
            <a:off x="812160" y="5040000"/>
            <a:ext cx="2577960" cy="32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Link GitHub:</a:t>
            </a:r>
            <a:endParaRPr b="1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812160" y="5500800"/>
            <a:ext cx="7519320" cy="189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81" name="Text 0"/>
          <p:cNvSpPr/>
          <p:nvPr/>
        </p:nvSpPr>
        <p:spPr>
          <a:xfrm>
            <a:off x="4501440" y="664920"/>
            <a:ext cx="9285120" cy="13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250"/>
              </a:lnSpc>
              <a:tabLst>
                <a:tab algn="l" pos="0"/>
              </a:tabLst>
            </a:pPr>
            <a:r>
              <a:rPr b="1" lang="en-US" sz="42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O Problema do Caixeiro Viajante (PCV)</a:t>
            </a:r>
            <a:endParaRPr b="1" lang="pt-BR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Image 1" descr="preencoded.png"/>
          <p:cNvPicPr/>
          <p:nvPr/>
        </p:nvPicPr>
        <p:blipFill>
          <a:blip r:embed="rId2"/>
          <a:stretch/>
        </p:blipFill>
        <p:spPr>
          <a:xfrm>
            <a:off x="4501440" y="2365920"/>
            <a:ext cx="1204920" cy="1732320"/>
          </a:xfrm>
          <a:prstGeom prst="rect">
            <a:avLst/>
          </a:prstGeom>
          <a:ln w="0">
            <a:noFill/>
          </a:ln>
        </p:spPr>
      </p:pic>
      <p:sp>
        <p:nvSpPr>
          <p:cNvPr id="83" name="Text 1"/>
          <p:cNvSpPr/>
          <p:nvPr/>
        </p:nvSpPr>
        <p:spPr>
          <a:xfrm>
            <a:off x="5947560" y="2607120"/>
            <a:ext cx="298440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ad8e9"/>
                </a:solidFill>
                <a:latin typeface="Prompt Medium"/>
                <a:ea typeface="Prompt Medium"/>
              </a:rPr>
              <a:t>Definição do Problema</a:t>
            </a:r>
            <a:endParaRPr b="1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2"/>
          <p:cNvSpPr/>
          <p:nvPr/>
        </p:nvSpPr>
        <p:spPr>
          <a:xfrm>
            <a:off x="5947560" y="3086280"/>
            <a:ext cx="783864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Encontrar a rota mais curta. Visitar cada cidade exatamente uma vez. Retornar à cidade de origem.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Image 2" descr="preencoded.png"/>
          <p:cNvPicPr/>
          <p:nvPr/>
        </p:nvPicPr>
        <p:blipFill>
          <a:blip r:embed="rId3"/>
          <a:stretch/>
        </p:blipFill>
        <p:spPr>
          <a:xfrm>
            <a:off x="4501440" y="4098960"/>
            <a:ext cx="1204920" cy="1732320"/>
          </a:xfrm>
          <a:prstGeom prst="rect">
            <a:avLst/>
          </a:prstGeom>
          <a:ln w="0">
            <a:noFill/>
          </a:ln>
        </p:spPr>
      </p:pic>
      <p:sp>
        <p:nvSpPr>
          <p:cNvPr id="86" name="Text 3"/>
          <p:cNvSpPr/>
          <p:nvPr/>
        </p:nvSpPr>
        <p:spPr>
          <a:xfrm>
            <a:off x="5947560" y="4339800"/>
            <a:ext cx="31813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ad8e9"/>
                </a:solidFill>
                <a:latin typeface="Prompt Medium"/>
                <a:ea typeface="Prompt Medium"/>
              </a:rPr>
              <a:t>Natureza Computacional</a:t>
            </a:r>
            <a:endParaRPr b="1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4"/>
          <p:cNvSpPr/>
          <p:nvPr/>
        </p:nvSpPr>
        <p:spPr>
          <a:xfrm>
            <a:off x="5947560" y="4819320"/>
            <a:ext cx="783864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É um problema de otimização combinatória. Complexidade NP-difícil. Grande desafio computacional.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Image 3" descr="preencoded.png"/>
          <p:cNvPicPr/>
          <p:nvPr/>
        </p:nvPicPr>
        <p:blipFill>
          <a:blip r:embed="rId4"/>
          <a:stretch/>
        </p:blipFill>
        <p:spPr>
          <a:xfrm>
            <a:off x="4501440" y="5831640"/>
            <a:ext cx="1204920" cy="1732320"/>
          </a:xfrm>
          <a:prstGeom prst="rect">
            <a:avLst/>
          </a:prstGeom>
          <a:ln w="0">
            <a:noFill/>
          </a:ln>
        </p:spPr>
      </p:pic>
      <p:sp>
        <p:nvSpPr>
          <p:cNvPr id="89" name="Text 5"/>
          <p:cNvSpPr/>
          <p:nvPr/>
        </p:nvSpPr>
        <p:spPr>
          <a:xfrm>
            <a:off x="5947560" y="6072840"/>
            <a:ext cx="267840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dad8e9"/>
                </a:solidFill>
                <a:latin typeface="Prompt Medium"/>
                <a:ea typeface="Prompt Medium"/>
              </a:rPr>
              <a:t>Aplicações Práticas</a:t>
            </a:r>
            <a:endParaRPr b="1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6"/>
          <p:cNvSpPr/>
          <p:nvPr/>
        </p:nvSpPr>
        <p:spPr>
          <a:xfrm>
            <a:off x="5947560" y="6552000"/>
            <a:ext cx="7838640" cy="77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1" strike="noStrike">
                <a:solidFill>
                  <a:srgbClr val="dad8e9"/>
                </a:solidFill>
                <a:latin typeface="Mukta Light"/>
                <a:ea typeface="Mukta Light"/>
              </a:rPr>
              <a:t>Logística de transporte. Roteamento de redes. Fabricação de circuitos. Várias indústrias se beneficiam.</a:t>
            </a:r>
            <a:endParaRPr b="0" lang="pt-BR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0"/>
          <p:cNvSpPr/>
          <p:nvPr/>
        </p:nvSpPr>
        <p:spPr>
          <a:xfrm>
            <a:off x="864000" y="1205280"/>
            <a:ext cx="9059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Metodologia de Desenvolvimento</a:t>
            </a:r>
            <a:endParaRPr b="1" lang="pt-BR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1"/>
          <p:cNvSpPr/>
          <p:nvPr/>
        </p:nvSpPr>
        <p:spPr>
          <a:xfrm>
            <a:off x="864000" y="2508120"/>
            <a:ext cx="33224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Soluções Implementadas</a:t>
            </a:r>
            <a:endParaRPr b="1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2"/>
          <p:cNvSpPr/>
          <p:nvPr/>
        </p:nvSpPr>
        <p:spPr>
          <a:xfrm>
            <a:off x="864000" y="309780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Versão sequencial: Baseline de desempenho.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Versão paralela: Utilizando </a:t>
            </a:r>
            <a:r>
              <a:rPr b="1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Threads (3 Threads)</a:t>
            </a: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Versão distribuída: Com </a:t>
            </a:r>
            <a:r>
              <a:rPr b="1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RMI (3 Workers)</a:t>
            </a: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3"/>
          <p:cNvSpPr/>
          <p:nvPr/>
        </p:nvSpPr>
        <p:spPr>
          <a:xfrm>
            <a:off x="864000" y="357912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4"/>
          <p:cNvSpPr/>
          <p:nvPr/>
        </p:nvSpPr>
        <p:spPr>
          <a:xfrm>
            <a:off x="864000" y="4060440"/>
            <a:ext cx="6149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Image 0" descr="preencoded.png"/>
          <p:cNvPicPr/>
          <p:nvPr/>
        </p:nvPicPr>
        <p:blipFill>
          <a:blip r:embed="rId1"/>
          <a:stretch/>
        </p:blipFill>
        <p:spPr>
          <a:xfrm>
            <a:off x="7624080" y="2538720"/>
            <a:ext cx="6149520" cy="420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8" name="Text 0"/>
          <p:cNvSpPr/>
          <p:nvPr/>
        </p:nvSpPr>
        <p:spPr>
          <a:xfrm>
            <a:off x="864000" y="1234800"/>
            <a:ext cx="5486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Solução Sequencial</a:t>
            </a:r>
            <a:endParaRPr b="1" lang="pt-BR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1"/>
          <p:cNvSpPr/>
          <p:nvPr/>
        </p:nvSpPr>
        <p:spPr>
          <a:xfrm>
            <a:off x="864000" y="2291040"/>
            <a:ext cx="28882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Desafios Enfrentados:</a:t>
            </a:r>
            <a:endParaRPr b="1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2"/>
          <p:cNvSpPr/>
          <p:nvPr/>
        </p:nvSpPr>
        <p:spPr>
          <a:xfrm>
            <a:off x="864000" y="2633760"/>
            <a:ext cx="7415640" cy="7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Estouro de memória em instâncias com muitas cidades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3"/>
          <p:cNvSpPr/>
          <p:nvPr/>
        </p:nvSpPr>
        <p:spPr>
          <a:xfrm>
            <a:off x="864000" y="306000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Lentidão e alto tempo de execução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4"/>
          <p:cNvSpPr/>
          <p:nvPr/>
        </p:nvSpPr>
        <p:spPr>
          <a:xfrm>
            <a:off x="864000" y="345456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Incapacidade de escalar para problemas maiores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5"/>
          <p:cNvSpPr/>
          <p:nvPr/>
        </p:nvSpPr>
        <p:spPr>
          <a:xfrm>
            <a:off x="864000" y="4732200"/>
            <a:ext cx="2997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Soluções Encontradas:</a:t>
            </a:r>
            <a:endParaRPr b="1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6"/>
          <p:cNvSpPr/>
          <p:nvPr/>
        </p:nvSpPr>
        <p:spPr>
          <a:xfrm>
            <a:off x="864360" y="507492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Trava de segurança com limite de 13 cidades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7"/>
          <p:cNvSpPr/>
          <p:nvPr/>
        </p:nvSpPr>
        <p:spPr>
          <a:xfrm>
            <a:off x="864000" y="553212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Em problemas maiores utilizar solução paralela ou distribuída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 8"/>
          <p:cNvSpPr/>
          <p:nvPr/>
        </p:nvSpPr>
        <p:spPr>
          <a:xfrm>
            <a:off x="864000" y="659952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08" name="Text 0"/>
          <p:cNvSpPr/>
          <p:nvPr/>
        </p:nvSpPr>
        <p:spPr>
          <a:xfrm>
            <a:off x="864000" y="1133280"/>
            <a:ext cx="5486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Solução Paralela</a:t>
            </a:r>
            <a:endParaRPr b="1" lang="pt-BR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1"/>
          <p:cNvSpPr/>
          <p:nvPr/>
        </p:nvSpPr>
        <p:spPr>
          <a:xfrm>
            <a:off x="864000" y="2189160"/>
            <a:ext cx="28882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Desafios Enfrentados:</a:t>
            </a:r>
            <a:endParaRPr b="1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2"/>
          <p:cNvSpPr/>
          <p:nvPr/>
        </p:nvSpPr>
        <p:spPr>
          <a:xfrm>
            <a:off x="864360" y="2531880"/>
            <a:ext cx="74156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Estouro de Memória (OutOfMemoryError) em Problemas Maiores (N &gt; 12);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3"/>
          <p:cNvSpPr/>
          <p:nvPr/>
        </p:nvSpPr>
        <p:spPr>
          <a:xfrm>
            <a:off x="864360" y="340848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Lentidão Inesperada e Sobrecarga do Sistema;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4"/>
          <p:cNvSpPr/>
          <p:nvPr/>
        </p:nvSpPr>
        <p:spPr>
          <a:xfrm>
            <a:off x="864360" y="388980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Divisão de Trabalho Ineficiente.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5"/>
          <p:cNvSpPr/>
          <p:nvPr/>
        </p:nvSpPr>
        <p:spPr>
          <a:xfrm>
            <a:off x="864000" y="5025600"/>
            <a:ext cx="2997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Soluções Encontradas:</a:t>
            </a:r>
            <a:endParaRPr b="1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6"/>
          <p:cNvSpPr/>
          <p:nvPr/>
        </p:nvSpPr>
        <p:spPr>
          <a:xfrm>
            <a:off x="864000" y="536832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Mudança de Paradigma: Geração e Processamento "On-the-Fly";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7"/>
          <p:cNvSpPr/>
          <p:nvPr/>
        </p:nvSpPr>
        <p:spPr>
          <a:xfrm>
            <a:off x="864000" y="584964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Otimização do Uso da CPU e Memória;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8"/>
          <p:cNvSpPr/>
          <p:nvPr/>
        </p:nvSpPr>
        <p:spPr>
          <a:xfrm>
            <a:off x="864000" y="633096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Resultados Comprovados: Escalabilidade e Desempenho.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18" name="Text 0"/>
          <p:cNvSpPr/>
          <p:nvPr/>
        </p:nvSpPr>
        <p:spPr>
          <a:xfrm>
            <a:off x="864000" y="978840"/>
            <a:ext cx="5486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Solução Distribuída</a:t>
            </a:r>
            <a:endParaRPr b="1" lang="pt-BR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1"/>
          <p:cNvSpPr/>
          <p:nvPr/>
        </p:nvSpPr>
        <p:spPr>
          <a:xfrm>
            <a:off x="864000" y="2034720"/>
            <a:ext cx="288828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Desafios Enfrentados:</a:t>
            </a:r>
            <a:endParaRPr b="1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2"/>
          <p:cNvSpPr/>
          <p:nvPr/>
        </p:nvSpPr>
        <p:spPr>
          <a:xfrm>
            <a:off x="864360" y="238752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Gerenciar a ordem correta de inicialização dos múltiplos processos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3"/>
          <p:cNvSpPr/>
          <p:nvPr/>
        </p:nvSpPr>
        <p:spPr>
          <a:xfrm>
            <a:off x="864360" y="2868840"/>
            <a:ext cx="74156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Adaptar a lógica de memória compartilhada (paralela) para o modelo de troca de mensagens (distribuído).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4"/>
          <p:cNvSpPr/>
          <p:nvPr/>
        </p:nvSpPr>
        <p:spPr>
          <a:xfrm>
            <a:off x="864360" y="3745440"/>
            <a:ext cx="741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Problemas em em testes maiores (Cidades &gt; 13)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5"/>
          <p:cNvSpPr/>
          <p:nvPr/>
        </p:nvSpPr>
        <p:spPr>
          <a:xfrm>
            <a:off x="864000" y="4871160"/>
            <a:ext cx="2997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Soluções Encontradas:</a:t>
            </a:r>
            <a:endParaRPr b="1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6"/>
          <p:cNvSpPr/>
          <p:nvPr/>
        </p:nvSpPr>
        <p:spPr>
          <a:xfrm>
            <a:off x="864000" y="5220000"/>
            <a:ext cx="74156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Definição de um protocolo de execução em 3 passos: rmiregistry, Workers, Server.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7"/>
          <p:cNvSpPr/>
          <p:nvPr/>
        </p:nvSpPr>
        <p:spPr>
          <a:xfrm>
            <a:off x="864000" y="6096240"/>
            <a:ext cx="7415640" cy="7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Reaproveitamento da estratégia, onde a tarefa da thread (Callable) foi convertida no método remoto do Worker.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0"/>
          <p:cNvSpPr/>
          <p:nvPr/>
        </p:nvSpPr>
        <p:spPr>
          <a:xfrm>
            <a:off x="864000" y="898560"/>
            <a:ext cx="54860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Testes</a:t>
            </a:r>
            <a:endParaRPr b="1" lang="pt-BR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1"/>
          <p:cNvSpPr/>
          <p:nvPr/>
        </p:nvSpPr>
        <p:spPr>
          <a:xfrm>
            <a:off x="864000" y="2297520"/>
            <a:ext cx="8582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Testamos as soluções com diferentes proporções de execução:</a:t>
            </a:r>
            <a:endParaRPr b="1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2"/>
          <p:cNvSpPr/>
          <p:nvPr/>
        </p:nvSpPr>
        <p:spPr>
          <a:xfrm>
            <a:off x="864000" y="2667960"/>
            <a:ext cx="12902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10 cidades até 13 cidades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Utilizando as 3 soluções propostas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3"/>
          <p:cNvSpPr/>
          <p:nvPr/>
        </p:nvSpPr>
        <p:spPr>
          <a:xfrm>
            <a:off x="864000" y="3340440"/>
            <a:ext cx="12902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4"/>
          <p:cNvSpPr/>
          <p:nvPr/>
        </p:nvSpPr>
        <p:spPr>
          <a:xfrm>
            <a:off x="877680" y="4448520"/>
            <a:ext cx="54223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c6bfee"/>
                </a:solidFill>
                <a:latin typeface="Prompt Medium"/>
                <a:ea typeface="Prompt Medium"/>
              </a:rPr>
              <a:t>A configuração da máquina utilizada foi:</a:t>
            </a:r>
            <a:endParaRPr b="1" lang="pt-BR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5"/>
          <p:cNvSpPr/>
          <p:nvPr/>
        </p:nvSpPr>
        <p:spPr>
          <a:xfrm>
            <a:off x="864000" y="4818960"/>
            <a:ext cx="12902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Microsoft Windows 10 Pro - x64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6"/>
          <p:cNvSpPr/>
          <p:nvPr/>
        </p:nvSpPr>
        <p:spPr>
          <a:xfrm>
            <a:off x="864000" y="5300280"/>
            <a:ext cx="12902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8GB RAM (1.5GB disponível no momento)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7"/>
          <p:cNvSpPr/>
          <p:nvPr/>
        </p:nvSpPr>
        <p:spPr>
          <a:xfrm>
            <a:off x="864000" y="5781960"/>
            <a:ext cx="12902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Intel Core i5-4440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8"/>
          <p:cNvSpPr/>
          <p:nvPr/>
        </p:nvSpPr>
        <p:spPr>
          <a:xfrm>
            <a:off x="864000" y="6263280"/>
            <a:ext cx="12902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101"/>
              </a:lnSpc>
              <a:buClr>
                <a:srgbClr val="dad8e9"/>
              </a:buClr>
              <a:buFont typeface="Symbol" charset="2"/>
              <a:buChar char=""/>
            </a:pPr>
            <a:r>
              <a:rPr b="0" lang="en-US" sz="1900" spc="-1" strike="noStrike">
                <a:solidFill>
                  <a:srgbClr val="dad8e9"/>
                </a:solidFill>
                <a:latin typeface="Mukta Light"/>
                <a:ea typeface="Mukta Light"/>
              </a:rPr>
              <a:t>3 Núcleos e 3 Processadores Lógicos (Threads)</a:t>
            </a:r>
            <a:endParaRPr b="0" lang="pt-BR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9"/>
          <p:cNvSpPr/>
          <p:nvPr/>
        </p:nvSpPr>
        <p:spPr>
          <a:xfrm>
            <a:off x="864000" y="6935760"/>
            <a:ext cx="12902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 0"/>
          <p:cNvSpPr/>
          <p:nvPr/>
        </p:nvSpPr>
        <p:spPr>
          <a:xfrm>
            <a:off x="663120" y="520920"/>
            <a:ext cx="703728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99"/>
              </a:lnSpc>
              <a:tabLst>
                <a:tab algn="l" pos="0"/>
              </a:tabLst>
            </a:pPr>
            <a:r>
              <a:rPr b="1" lang="en-US" sz="3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Tempos de Execução - 10 cidades</a:t>
            </a:r>
            <a:endParaRPr b="1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Image 0" descr="preencoded.png"/>
          <p:cNvPicPr/>
          <p:nvPr/>
        </p:nvPicPr>
        <p:blipFill>
          <a:blip r:embed="rId1"/>
          <a:stretch/>
        </p:blipFill>
        <p:spPr>
          <a:xfrm rot="7800">
            <a:off x="907920" y="1140120"/>
            <a:ext cx="12404160" cy="694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0"/>
          <p:cNvSpPr/>
          <p:nvPr/>
        </p:nvSpPr>
        <p:spPr>
          <a:xfrm>
            <a:off x="663120" y="520920"/>
            <a:ext cx="690768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99"/>
              </a:lnSpc>
              <a:tabLst>
                <a:tab algn="l" pos="0"/>
              </a:tabLst>
            </a:pPr>
            <a:r>
              <a:rPr b="1" lang="en-US" sz="3300" spc="-1" strike="noStrike">
                <a:solidFill>
                  <a:srgbClr val="c6bfee"/>
                </a:solidFill>
                <a:latin typeface="Prompt Medium"/>
                <a:ea typeface="Prompt Medium"/>
              </a:rPr>
              <a:t>Tempos de Execução - 11 cidades</a:t>
            </a:r>
            <a:endParaRPr b="1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Image 0" descr="preencoded.png"/>
          <p:cNvPicPr/>
          <p:nvPr/>
        </p:nvPicPr>
        <p:blipFill>
          <a:blip r:embed="rId1"/>
          <a:stretch/>
        </p:blipFill>
        <p:spPr>
          <a:xfrm>
            <a:off x="900000" y="1163520"/>
            <a:ext cx="12387240" cy="693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Application>PPT_Plus/1.0.0.0$Windows_X86_64 LibreOffice_project/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2025-06-24T01:14:02Z</dcterms:created>
  <dc:creator/>
  <dc:description/>
  <dc:language>pt-BR</dc:language>
  <cp:lastModifiedBy/>
  <dcterms:modified xsi:type="dcterms:W3CDTF">2025-06-25T13:08:08Z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On-screen Show (16:9)</vt:lpwstr>
  </property>
  <property fmtid="{D5CDD505-2E9C-101B-9397-08002B2CF9AE}" pid="4" name="Slides">
    <vt:i4>14</vt:i4>
  </property>
</Properties>
</file>